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/>
  <p:notesSz cx="6858000" cy="9144000"/>
  <p:embeddedFontLst>
    <p:embeddedFont>
      <p:font typeface="Nunito" panose="00000500000000000000"/>
      <p:regular r:id="rId31"/>
    </p:embeddedFont>
    <p:embeddedFont>
      <p:font typeface="Calibri" panose="020F0502020204030204"/>
      <p:regular r:id="rId32"/>
    </p:embeddedFont>
    <p:embeddedFont>
      <p:font typeface="Comfortaa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54bc3cf81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54bc3cf81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4bc3cf81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54bc3cf81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4bc3cf81_0_5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4bc3cf81_0_5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41ef13f70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41ef13f70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f67e97932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f67e97932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f67e97932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f67e9793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4399197e5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4399197e5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67e97932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67e97932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f67e97932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f67e97932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f67e97932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f67e97932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2091ecb5_2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2091ecb5_2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4399197e5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4399197e5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4399197e5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4399197e5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f67e97932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f67e97932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f67e97932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f67e97932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52091ecb5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52091ecb5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4bc3cf8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4bc3cf8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2091ecb5_2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2091ecb5_2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54bc3cf81_0_5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54bc3cf81_0_5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4bc3cf81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4bc3cf81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4bc3cf81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4bc3cf81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52091ecb5_2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52091ecb5_2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4bc3cf81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4bc3cf81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6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119;p11"/>
          <p:cNvSpPr txBox="1"/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dk2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2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dk2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0"/>
          <p:cNvSpPr txBox="1"/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 panose="00000500000000000000"/>
              <a:buNone/>
              <a:defRPr sz="2800">
                <a:solidFill>
                  <a:schemeClr val="lt1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  <a:defRPr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 panose="00000500000000000000"/>
                <a:ea typeface="Nunito" panose="00000500000000000000"/>
                <a:cs typeface="Nunito" panose="00000500000000000000"/>
                <a:sym typeface="Nunito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subTitle" idx="1"/>
          </p:nvPr>
        </p:nvSpPr>
        <p:spPr>
          <a:xfrm>
            <a:off x="3423125" y="4224457"/>
            <a:ext cx="5361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0B5394"/>
                </a:solidFill>
              </a:rPr>
              <a:t>~A web application for all your second hand products.</a:t>
            </a:r>
            <a:endParaRPr sz="1800" i="1">
              <a:solidFill>
                <a:srgbClr val="0B5394"/>
              </a:solidFill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1"/>
          <a:srcRect l="15180" t="4662" r="12013"/>
          <a:stretch>
            <a:fillRect/>
          </a:stretch>
        </p:blipFill>
        <p:spPr>
          <a:xfrm>
            <a:off x="2999025" y="532075"/>
            <a:ext cx="3289275" cy="36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ctrTitle"/>
          </p:nvPr>
        </p:nvSpPr>
        <p:spPr>
          <a:xfrm>
            <a:off x="1858703" y="11236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Development tools</a:t>
            </a:r>
            <a:endParaRPr lang="en-GB"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45150" y="2425725"/>
            <a:ext cx="2713301" cy="167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81751" y="1833171"/>
            <a:ext cx="4317984" cy="226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4572000" y="719325"/>
            <a:ext cx="3806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Server</a:t>
            </a:r>
            <a:endParaRPr lang="en-GB"/>
          </a:p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819138" y="350575"/>
            <a:ext cx="38064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End Development tools</a:t>
            </a:r>
            <a:endParaRPr lang="en-GB"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7963" y="1419100"/>
            <a:ext cx="2048776" cy="1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94833" y="994150"/>
            <a:ext cx="2360740" cy="19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type="title"/>
          </p:nvPr>
        </p:nvSpPr>
        <p:spPr>
          <a:xfrm>
            <a:off x="2814388" y="2924350"/>
            <a:ext cx="38064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Operating System</a:t>
            </a:r>
            <a:endParaRPr lang="en-GB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68803" y="3722025"/>
            <a:ext cx="4474045" cy="8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-1109325" y="0"/>
            <a:ext cx="82875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Screenshots of the application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-125800" y="541350"/>
            <a:ext cx="2613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AutoNum type="arabicPeriod"/>
            </a:pPr>
            <a:r>
              <a:rPr lang="en-GB">
                <a:solidFill>
                  <a:schemeClr val="dk2"/>
                </a:solidFill>
              </a:rPr>
              <a:t>Login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82825" y="1374075"/>
            <a:ext cx="5778350" cy="306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265550" y="0"/>
            <a:ext cx="3270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2. Registration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05463" y="1219850"/>
            <a:ext cx="6133080" cy="32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68650" y="223300"/>
            <a:ext cx="71514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3. User data being saved in the database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21625" y="1281400"/>
            <a:ext cx="6607200" cy="3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281675" y="0"/>
            <a:ext cx="544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4. Home page for the seller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2351" y="1058100"/>
            <a:ext cx="6495250" cy="34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281675" y="0"/>
            <a:ext cx="57588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5</a:t>
            </a:r>
            <a:r>
              <a:rPr lang="en-GB">
                <a:solidFill>
                  <a:schemeClr val="dk2"/>
                </a:solidFill>
              </a:rPr>
              <a:t>. Home page for the buyer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37225" y="832100"/>
            <a:ext cx="7116422" cy="37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281675" y="0"/>
            <a:ext cx="60228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6</a:t>
            </a:r>
            <a:r>
              <a:rPr lang="en-GB">
                <a:solidFill>
                  <a:schemeClr val="dk2"/>
                </a:solidFill>
              </a:rPr>
              <a:t>. About the web application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65650" y="1058100"/>
            <a:ext cx="6609298" cy="351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281675" y="0"/>
            <a:ext cx="70455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7. Uploading a product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13788" y="831650"/>
            <a:ext cx="7116422" cy="37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216975" y="177925"/>
            <a:ext cx="70293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8. Product details are stored in the database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72625" y="1236025"/>
            <a:ext cx="6398750" cy="33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6516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Introduction</a:t>
            </a:r>
            <a:r>
              <a:rPr lang="en-GB"/>
              <a:t> </a:t>
            </a:r>
            <a:endParaRPr lang="en-GB"/>
          </a:p>
        </p:txBody>
      </p:sp>
      <p:sp>
        <p:nvSpPr>
          <p:cNvPr id="135" name="Google Shape;135;p14"/>
          <p:cNvSpPr txBox="1"/>
          <p:nvPr>
            <p:ph type="body" idx="1"/>
          </p:nvPr>
        </p:nvSpPr>
        <p:spPr>
          <a:xfrm>
            <a:off x="819150" y="1236900"/>
            <a:ext cx="7505700" cy="24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➢"/>
            </a:pPr>
            <a:r>
              <a:rPr lang="en-GB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 </a:t>
            </a:r>
            <a:r>
              <a:rPr lang="en-GB" sz="1800" b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 Application</a:t>
            </a:r>
            <a:r>
              <a:rPr lang="en-GB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is the prospect that empowers web users to access applications over internet or intranet.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just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➢"/>
            </a:pPr>
            <a:r>
              <a:rPr lang="en-GB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simplicity and effectiveness of this systems provides great advantages to organizations.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just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➢"/>
            </a:pPr>
            <a:r>
              <a:rPr lang="en-GB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There are about  1,722,969,600+ websites all around the world.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just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216975" y="177925"/>
            <a:ext cx="70293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9</a:t>
            </a:r>
            <a:r>
              <a:rPr lang="en-GB">
                <a:solidFill>
                  <a:schemeClr val="dk2"/>
                </a:solidFill>
              </a:rPr>
              <a:t>. Product display on the sellers side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00625" y="1049825"/>
            <a:ext cx="6781507" cy="36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216975" y="177925"/>
            <a:ext cx="70293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10. Products display on the buyers side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81250" y="1082100"/>
            <a:ext cx="6781507" cy="36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281675" y="0"/>
            <a:ext cx="32706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11. Contact us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16500" y="1058100"/>
            <a:ext cx="6510998" cy="34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281675" y="0"/>
            <a:ext cx="57192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12. On logging out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1"/>
          <a:srcRect l="-1540" r="1540"/>
          <a:stretch>
            <a:fillRect/>
          </a:stretch>
        </p:blipFill>
        <p:spPr>
          <a:xfrm>
            <a:off x="1064401" y="1058112"/>
            <a:ext cx="6303552" cy="33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819150" y="7873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Acknowledgements</a:t>
            </a:r>
            <a:endParaRPr b="1"/>
          </a:p>
        </p:txBody>
      </p:sp>
      <p:sp>
        <p:nvSpPr>
          <p:cNvPr id="286" name="Google Shape;286;p36"/>
          <p:cNvSpPr txBox="1"/>
          <p:nvPr>
            <p:ph type="body" idx="1"/>
          </p:nvPr>
        </p:nvSpPr>
        <p:spPr>
          <a:xfrm>
            <a:off x="819150" y="1741925"/>
            <a:ext cx="7505700" cy="2448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This web application is made by,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19 - Mr. Sanket Dalvi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20 - Ms. Jenny Dcruz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Under the guidance of Ms. Pratibha Rane and Ms. Safa Hamdare for Semester 5, academic year 2019-20.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600725" y="1002850"/>
            <a:ext cx="7873500" cy="3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fortaa"/>
              <a:buChar char="➢"/>
            </a:pPr>
            <a:r>
              <a:rPr lang="en-GB" sz="2400">
                <a:solidFill>
                  <a:srgbClr val="000000"/>
                </a:solidFill>
              </a:rPr>
              <a:t>Keeping that in mind, we built our web application for </a:t>
            </a:r>
            <a:r>
              <a:rPr lang="en-GB" sz="2400">
                <a:solidFill>
                  <a:srgbClr val="FF0000"/>
                </a:solidFill>
              </a:rPr>
              <a:t>easy management of</a:t>
            </a:r>
            <a:r>
              <a:rPr lang="en-GB" sz="2400" i="1">
                <a:solidFill>
                  <a:srgbClr val="FF0000"/>
                </a:solidFill>
              </a:rPr>
              <a:t> </a:t>
            </a:r>
            <a:r>
              <a:rPr lang="en-GB" sz="2400" b="1" i="1">
                <a:solidFill>
                  <a:srgbClr val="FF0000"/>
                </a:solidFill>
              </a:rPr>
              <a:t>second hand products</a:t>
            </a:r>
            <a:r>
              <a:rPr lang="en-GB" sz="2400" b="1">
                <a:solidFill>
                  <a:srgbClr val="FF0000"/>
                </a:solidFill>
              </a:rPr>
              <a:t>,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2577150" y="2167700"/>
            <a:ext cx="39897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1C458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AMAJUNA</a:t>
            </a:r>
            <a:endParaRPr sz="7000">
              <a:solidFill>
                <a:srgbClr val="1C4587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570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Features of the system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 txBox="1"/>
          <p:nvPr>
            <p:ph type="body" idx="1"/>
          </p:nvPr>
        </p:nvSpPr>
        <p:spPr>
          <a:xfrm>
            <a:off x="819150" y="1524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075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>
                <a:solidFill>
                  <a:srgbClr val="000000"/>
                </a:solidFill>
              </a:rPr>
              <a:t>The customer will be assigned a </a:t>
            </a:r>
            <a:r>
              <a:rPr lang="en-GB" sz="1850" b="1" u="sng">
                <a:solidFill>
                  <a:srgbClr val="000000"/>
                </a:solidFill>
              </a:rPr>
              <a:t>user id</a:t>
            </a:r>
            <a:r>
              <a:rPr lang="en-GB" sz="1850">
                <a:solidFill>
                  <a:srgbClr val="000000"/>
                </a:solidFill>
              </a:rPr>
              <a:t> while registering</a:t>
            </a:r>
            <a:endParaRPr sz="1850">
              <a:solidFill>
                <a:srgbClr val="000000"/>
              </a:solidFill>
            </a:endParaRPr>
          </a:p>
          <a:p>
            <a:pPr marL="457200" lvl="0" indent="-346075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>
                <a:solidFill>
                  <a:srgbClr val="000000"/>
                </a:solidFill>
              </a:rPr>
              <a:t>The seller will provide the system with the </a:t>
            </a:r>
            <a:r>
              <a:rPr lang="en-GB" sz="1850" b="1" u="sng">
                <a:solidFill>
                  <a:srgbClr val="000000"/>
                </a:solidFill>
              </a:rPr>
              <a:t>products description</a:t>
            </a:r>
            <a:r>
              <a:rPr lang="en-GB" sz="1850">
                <a:solidFill>
                  <a:srgbClr val="000000"/>
                </a:solidFill>
              </a:rPr>
              <a:t>.</a:t>
            </a:r>
            <a:endParaRPr sz="1850">
              <a:solidFill>
                <a:srgbClr val="000000"/>
              </a:solidFill>
            </a:endParaRPr>
          </a:p>
          <a:p>
            <a:pPr marL="457200" lvl="0" indent="-346075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>
                <a:solidFill>
                  <a:srgbClr val="000000"/>
                </a:solidFill>
              </a:rPr>
              <a:t>The product will belong to a certain </a:t>
            </a:r>
            <a:r>
              <a:rPr lang="en-GB" sz="1850" b="1" u="sng">
                <a:solidFill>
                  <a:srgbClr val="000000"/>
                </a:solidFill>
              </a:rPr>
              <a:t>category</a:t>
            </a:r>
            <a:r>
              <a:rPr lang="en-GB" sz="1850">
                <a:solidFill>
                  <a:srgbClr val="000000"/>
                </a:solidFill>
              </a:rPr>
              <a:t> as per its title and id.</a:t>
            </a:r>
            <a:endParaRPr sz="1850">
              <a:solidFill>
                <a:srgbClr val="000000"/>
              </a:solidFill>
            </a:endParaRPr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>
                <a:solidFill>
                  <a:srgbClr val="000000"/>
                </a:solidFill>
              </a:rPr>
              <a:t>The category may be of 2 types, </a:t>
            </a:r>
            <a:r>
              <a:rPr lang="en-GB" sz="1850" b="1" u="sng">
                <a:solidFill>
                  <a:srgbClr val="000000"/>
                </a:solidFill>
              </a:rPr>
              <a:t>vehicles, and mobiles.</a:t>
            </a:r>
            <a:endParaRPr sz="1850">
              <a:solidFill>
                <a:srgbClr val="000000"/>
              </a:solidFill>
              <a:latin typeface="Nunito" panose="00000500000000000000"/>
              <a:ea typeface="Nunito" panose="00000500000000000000"/>
              <a:cs typeface="Nunito" panose="00000500000000000000"/>
              <a:sym typeface="Nunito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554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Features of the system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17"/>
          <p:cNvSpPr txBox="1"/>
          <p:nvPr>
            <p:ph type="body" idx="1"/>
          </p:nvPr>
        </p:nvSpPr>
        <p:spPr>
          <a:xfrm>
            <a:off x="819150" y="15089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 b="1">
                <a:solidFill>
                  <a:srgbClr val="000000"/>
                </a:solidFill>
              </a:rPr>
              <a:t>Electronics</a:t>
            </a:r>
            <a:r>
              <a:rPr lang="en-GB" sz="1850">
                <a:solidFill>
                  <a:srgbClr val="000000"/>
                </a:solidFill>
              </a:rPr>
              <a:t> will have </a:t>
            </a:r>
            <a:r>
              <a:rPr lang="en-GB" sz="1850" b="1" u="sng">
                <a:solidFill>
                  <a:srgbClr val="000000"/>
                </a:solidFill>
              </a:rPr>
              <a:t>attributes</a:t>
            </a:r>
            <a:r>
              <a:rPr lang="en-GB" sz="1850" b="1">
                <a:solidFill>
                  <a:srgbClr val="000000"/>
                </a:solidFill>
              </a:rPr>
              <a:t> </a:t>
            </a:r>
            <a:r>
              <a:rPr lang="en-GB" sz="1850">
                <a:solidFill>
                  <a:srgbClr val="000000"/>
                </a:solidFill>
              </a:rPr>
              <a:t>like, screen size, RAM, OS, brand, product id.</a:t>
            </a:r>
            <a:endParaRPr sz="1850">
              <a:solidFill>
                <a:srgbClr val="000000"/>
              </a:solidFill>
            </a:endParaRPr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 b="1">
                <a:solidFill>
                  <a:srgbClr val="000000"/>
                </a:solidFill>
              </a:rPr>
              <a:t>Vehicles </a:t>
            </a:r>
            <a:r>
              <a:rPr lang="en-GB" sz="1850">
                <a:solidFill>
                  <a:srgbClr val="000000"/>
                </a:solidFill>
              </a:rPr>
              <a:t>will have</a:t>
            </a:r>
            <a:r>
              <a:rPr lang="en-GB" sz="1850" u="sng">
                <a:solidFill>
                  <a:srgbClr val="000000"/>
                </a:solidFill>
              </a:rPr>
              <a:t> </a:t>
            </a:r>
            <a:r>
              <a:rPr lang="en-GB" sz="1850" b="1" u="sng">
                <a:solidFill>
                  <a:srgbClr val="000000"/>
                </a:solidFill>
              </a:rPr>
              <a:t>attributes</a:t>
            </a:r>
            <a:r>
              <a:rPr lang="en-GB" sz="1850" b="1">
                <a:solidFill>
                  <a:srgbClr val="000000"/>
                </a:solidFill>
              </a:rPr>
              <a:t> </a:t>
            </a:r>
            <a:r>
              <a:rPr lang="en-GB" sz="1850">
                <a:solidFill>
                  <a:srgbClr val="000000"/>
                </a:solidFill>
              </a:rPr>
              <a:t>like, seating capacity, product id</a:t>
            </a:r>
            <a:endParaRPr sz="1850">
              <a:solidFill>
                <a:srgbClr val="000000"/>
              </a:solidFill>
            </a:endParaRPr>
          </a:p>
          <a:p>
            <a:pPr marL="457200" lvl="0" indent="-3460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unito" panose="00000500000000000000"/>
              <a:buChar char="●"/>
            </a:pPr>
            <a:r>
              <a:rPr lang="en-GB" sz="1850">
                <a:solidFill>
                  <a:srgbClr val="000000"/>
                </a:solidFill>
              </a:rPr>
              <a:t>The buyer, from its account will be </a:t>
            </a:r>
            <a:r>
              <a:rPr lang="en-GB" sz="1850" b="1" u="sng">
                <a:solidFill>
                  <a:srgbClr val="000000"/>
                </a:solidFill>
              </a:rPr>
              <a:t>able to view</a:t>
            </a:r>
            <a:r>
              <a:rPr lang="en-GB" sz="1850">
                <a:solidFill>
                  <a:srgbClr val="000000"/>
                </a:solidFill>
              </a:rPr>
              <a:t> the sellers contact info and city and what they are selling and can contact the seller directly</a:t>
            </a:r>
            <a:endParaRPr sz="1850">
              <a:solidFill>
                <a:srgbClr val="000000"/>
              </a:solidFill>
              <a:latin typeface="Nunito" panose="00000500000000000000"/>
              <a:ea typeface="Nunito" panose="00000500000000000000"/>
              <a:cs typeface="Nunito" panose="00000500000000000000"/>
              <a:sym typeface="Nunito" panose="00000500000000000000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body" idx="1"/>
          </p:nvPr>
        </p:nvSpPr>
        <p:spPr>
          <a:xfrm>
            <a:off x="1385850" y="6506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Entity Relationship diagram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82588" y="1291750"/>
            <a:ext cx="4178817" cy="35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body" idx="1"/>
          </p:nvPr>
        </p:nvSpPr>
        <p:spPr>
          <a:xfrm>
            <a:off x="1385850" y="56330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Relational diagram</a:t>
            </a:r>
            <a:endParaRPr sz="3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9975" y="1204400"/>
            <a:ext cx="5084048" cy="36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" panose="00000500000000000000"/>
              <a:buChar char="❖"/>
            </a:pPr>
            <a:r>
              <a:rPr lang="en-GB" sz="2200"/>
              <a:t>UI Requirements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" panose="00000500000000000000"/>
              <a:buChar char="❖"/>
            </a:pPr>
            <a:r>
              <a:rPr lang="en-GB" sz="2200"/>
              <a:t>Database Requirements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" panose="00000500000000000000"/>
              <a:buChar char="❖"/>
            </a:pPr>
            <a:r>
              <a:rPr lang="en-GB" sz="2200"/>
              <a:t>Functional Requirements </a:t>
            </a:r>
            <a:endParaRPr sz="2200"/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BF9000"/>
                </a:solidFill>
              </a:rPr>
              <a:t>System Requirements Specification(SRS)</a:t>
            </a:r>
            <a:endParaRPr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BF9000"/>
              </a:solidFill>
            </a:endParaRPr>
          </a:p>
        </p:txBody>
      </p:sp>
      <p:sp>
        <p:nvSpPr>
          <p:cNvPr id="172" name="Google Shape;172;p20"/>
          <p:cNvSpPr txBox="1"/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354337">
            <a:off x="4517015" y="1555745"/>
            <a:ext cx="641972" cy="90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914162">
            <a:off x="7447988" y="3699087"/>
            <a:ext cx="602575" cy="6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97943">
            <a:off x="5431400" y="2012139"/>
            <a:ext cx="1129225" cy="5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31389" y="2819508"/>
            <a:ext cx="1129224" cy="117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495206">
            <a:off x="6725574" y="2100767"/>
            <a:ext cx="1216457" cy="12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513312" y="3677597"/>
            <a:ext cx="815675" cy="92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1489817">
            <a:off x="4425098" y="2670954"/>
            <a:ext cx="815650" cy="108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975650" y="3879465"/>
            <a:ext cx="815650" cy="82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388554" y="56859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UI Development tools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25073" y="1744794"/>
            <a:ext cx="1240425" cy="165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82375" y="2722743"/>
            <a:ext cx="1240425" cy="175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02175" y="2198741"/>
            <a:ext cx="1516725" cy="151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92163" y="3107790"/>
            <a:ext cx="1240425" cy="140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105846" y="2198763"/>
            <a:ext cx="1516725" cy="15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1785</Words>
  <Application>WPS Presentation</Application>
  <PresentationFormat/>
  <Paragraphs>93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Arial</vt:lpstr>
      <vt:lpstr>Nunito</vt:lpstr>
      <vt:lpstr>Calibri</vt:lpstr>
      <vt:lpstr>Comfortaa</vt:lpstr>
      <vt:lpstr>Microsoft YaHei</vt:lpstr>
      <vt:lpstr>Arial Unicode MS</vt:lpstr>
      <vt:lpstr>Shift</vt:lpstr>
      <vt:lpstr>PowerPoint 演示文稿</vt:lpstr>
      <vt:lpstr>Introduction </vt:lpstr>
      <vt:lpstr>Keeping that in mind, we built our web application for easy management of second hand products,</vt:lpstr>
      <vt:lpstr>Features of the system</vt:lpstr>
      <vt:lpstr>Features of the system</vt:lpstr>
      <vt:lpstr>PowerPoint 演示文稿</vt:lpstr>
      <vt:lpstr>PowerPoint 演示文稿</vt:lpstr>
      <vt:lpstr>System Requirements Specification(SRS)</vt:lpstr>
      <vt:lpstr>UI Development tools</vt:lpstr>
      <vt:lpstr>Database Development tools</vt:lpstr>
      <vt:lpstr>Operating System</vt:lpstr>
      <vt:lpstr>Login</vt:lpstr>
      <vt:lpstr>2. Registration</vt:lpstr>
      <vt:lpstr>3. User data being saved in the database</vt:lpstr>
      <vt:lpstr>4. Home page for the seller</vt:lpstr>
      <vt:lpstr>5. Home page for the buyer</vt:lpstr>
      <vt:lpstr>6. About the web application</vt:lpstr>
      <vt:lpstr>7. Uploading a product</vt:lpstr>
      <vt:lpstr>8. Product details are stored in the database</vt:lpstr>
      <vt:lpstr>9. Product display on the sellers side</vt:lpstr>
      <vt:lpstr>10. Products display on the buyers side</vt:lpstr>
      <vt:lpstr>11. Contact us</vt:lpstr>
      <vt:lpstr>12. On logging out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Jenny 210619</cp:lastModifiedBy>
  <cp:revision>1</cp:revision>
  <dcterms:created xsi:type="dcterms:W3CDTF">2019-10-24T05:57:24Z</dcterms:created>
  <dcterms:modified xsi:type="dcterms:W3CDTF">2019-10-24T05:57:25Z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